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17"/>
  </p:notesMasterIdLst>
  <p:sldIdLst>
    <p:sldId id="261" r:id="rId2"/>
    <p:sldId id="259" r:id="rId3"/>
    <p:sldId id="276" r:id="rId4"/>
    <p:sldId id="27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8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85227" autoAdjust="0"/>
  </p:normalViewPr>
  <p:slideViewPr>
    <p:cSldViewPr>
      <p:cViewPr>
        <p:scale>
          <a:sx n="87" d="100"/>
          <a:sy n="87" d="100"/>
        </p:scale>
        <p:origin x="-135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2AA245-F2C1-4ABC-93F0-39486C97792A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001CED3-3110-4184-AC1C-9BDEDCBAD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B658CB-F52F-4E1D-B449-3272997DA7E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5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29070-3D7D-4984-90D7-D1E95E26699B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64C9-3AF2-4A8D-A547-0955B7802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C7A1B-5648-464A-8601-C9E2C757C3FC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860D1-1D50-404D-AB14-2D097B6A2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990D-F5CE-4E77-A9EF-406A617CF7DA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8FCE1-6A5F-4735-8FF0-8C6F0E2B44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8FA0E-2C37-4063-9E1C-86D2D2DD2AA4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F7861-74CD-487E-B1F5-C4E119020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B3DBD-A62C-474A-8BB7-081474FAB328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D80A7-CAAD-44C5-80F3-951690B59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9F79E-FDA6-4785-A827-2598BF4BCA68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5F6B-A0B0-43C9-8A37-AEBA2D95C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22B86-DB2C-4CC9-92A2-B91B6701F4E8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63DB-565A-4DA7-987F-0A280C0C6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634E-9504-4F52-A600-E0478644276A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FC51-0F64-4655-B24F-C0CBC3B1F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E209F-AD15-4735-8BCE-D9AD0BC8C326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545B-3350-4EB8-B1B5-7563F49BF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33E3-B0E1-41BD-8AF2-88C72A67EB1E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26310-C8F2-43B0-82C2-B5532AFE6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35756-3FA3-455F-9073-E00A3A27068D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A0181-79AD-404B-9F84-F42023C83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233A7E2-4DB4-40C6-9EEC-10387DA91D4F}" type="datetimeFigureOut">
              <a:rPr lang="ru-RU"/>
              <a:pPr>
                <a:defRPr/>
              </a:pPr>
              <a:t>04.03.2014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62B6E2D1-8EA8-4FE8-8B55-614E6E3AD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034" name="Полилиния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1038" name="Полилиния 11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30163" y="422275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36" r:id="rId2"/>
    <p:sldLayoutId id="2147484045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6" r:id="rId9"/>
    <p:sldLayoutId id="2147484042" r:id="rId10"/>
    <p:sldLayoutId id="21474840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7167562" cy="714375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ПАТРИОТИЧЕСКОЕ ВОСПИТАНИЕ</a:t>
            </a:r>
            <a:endParaRPr lang="ru-RU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marL="448056" indent="-384048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b="1" dirty="0" smtClean="0"/>
              <a:t>                    ОТЧЕТ</a:t>
            </a:r>
            <a:endParaRPr lang="ru-RU" sz="4800" dirty="0" smtClean="0"/>
          </a:p>
          <a:p>
            <a:pPr marL="448056" indent="-384048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b="1" dirty="0" smtClean="0"/>
              <a:t>о проведении месячника оборонно-массовой и военно-патриотической</a:t>
            </a:r>
          </a:p>
          <a:p>
            <a:pPr marL="448056" indent="-384048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b="1" dirty="0" smtClean="0"/>
              <a:t>   работы  </a:t>
            </a:r>
          </a:p>
          <a:p>
            <a:pPr marL="448056" indent="-384048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b="1" dirty="0" smtClean="0"/>
              <a:t>АОУ ДОД УМР «ЦРМП»</a:t>
            </a:r>
            <a:endParaRPr lang="ru-RU" sz="4800" dirty="0" smtClean="0"/>
          </a:p>
          <a:p>
            <a:pPr marL="448056" indent="-384048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436813"/>
          </a:xfrm>
        </p:spPr>
        <p:txBody>
          <a:bodyPr/>
          <a:lstStyle/>
          <a:p>
            <a:pPr marL="484188" eaLnBrk="1" hangingPunct="1"/>
            <a:r>
              <a:rPr lang="ru-RU" sz="2800" smtClean="0">
                <a:solidFill>
                  <a:srgbClr val="C00000"/>
                </a:solidFill>
              </a:rPr>
              <a:t>                                                                         </a:t>
            </a:r>
            <a:r>
              <a:rPr lang="ru-RU" sz="1800" smtClean="0">
                <a:solidFill>
                  <a:srgbClr val="C00000"/>
                </a:solidFill>
              </a:rPr>
              <a:t>СПК «Соболь» -</a:t>
            </a:r>
            <a:br>
              <a:rPr lang="ru-RU" sz="1800" smtClean="0">
                <a:solidFill>
                  <a:srgbClr val="C00000"/>
                </a:solidFill>
              </a:rPr>
            </a:br>
            <a:r>
              <a:rPr lang="ru-RU" sz="1800" smtClean="0">
                <a:solidFill>
                  <a:srgbClr val="C00000"/>
                </a:solidFill>
              </a:rPr>
              <a:t> служба </a:t>
            </a:r>
            <a:br>
              <a:rPr lang="ru-RU" sz="1800" smtClean="0">
                <a:solidFill>
                  <a:srgbClr val="C00000"/>
                </a:solidFill>
              </a:rPr>
            </a:br>
            <a:r>
              <a:rPr lang="ru-RU" sz="1800" smtClean="0">
                <a:solidFill>
                  <a:srgbClr val="C00000"/>
                </a:solidFill>
              </a:rPr>
              <a:t>                                                                                                               служба   этикета                     </a:t>
            </a:r>
          </a:p>
        </p:txBody>
      </p:sp>
      <p:pic>
        <p:nvPicPr>
          <p:cNvPr id="14339" name="Picture 2" descr="C:\Users\User\Desktop\фотографии\IMG_1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04813"/>
            <a:ext cx="5853112" cy="4389437"/>
          </a:xfrm>
          <a:noFill/>
        </p:spPr>
      </p:pic>
      <p:pic>
        <p:nvPicPr>
          <p:cNvPr id="14340" name="Picture 4" descr="C:\Users\User\Desktop\фотографии\IMG_19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7" y="4076700"/>
            <a:ext cx="453650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347787"/>
          </a:xfrm>
        </p:spPr>
        <p:txBody>
          <a:bodyPr/>
          <a:lstStyle/>
          <a:p>
            <a:pPr marL="484188" eaLnBrk="1" hangingPunct="1"/>
            <a:r>
              <a:rPr lang="ru-RU" sz="2800" smtClean="0">
                <a:solidFill>
                  <a:srgbClr val="C00000"/>
                </a:solidFill>
              </a:rPr>
              <a:t>           Встреча  с  представителями  ВОИ</a:t>
            </a:r>
            <a:br>
              <a:rPr lang="ru-RU" sz="2800" smtClean="0">
                <a:solidFill>
                  <a:srgbClr val="C00000"/>
                </a:solidFill>
              </a:rPr>
            </a:br>
            <a:endParaRPr lang="ru-RU" sz="2800" smtClean="0">
              <a:solidFill>
                <a:srgbClr val="C00000"/>
              </a:solidFill>
            </a:endParaRPr>
          </a:p>
        </p:txBody>
      </p:sp>
      <p:pic>
        <p:nvPicPr>
          <p:cNvPr id="15363" name="Picture 2" descr="C:\Users\User\Desktop\IMG_1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565400"/>
            <a:ext cx="41036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Users\User\Desktop\IMG_19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2565400"/>
            <a:ext cx="3744912" cy="3671888"/>
          </a:xfrm>
          <a:noFill/>
        </p:spPr>
      </p:pic>
      <p:pic>
        <p:nvPicPr>
          <p:cNvPr id="15365" name="Picture 4" descr="C:\Users\User\Desktop\IMG_19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3" y="1661331"/>
            <a:ext cx="3672409" cy="177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Фотовыставка 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«Мой папа хоть не генерал, но тоже службу повидал»</a:t>
            </a:r>
            <a:r>
              <a:rPr lang="ru-RU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2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6387" name="Picture 2" descr="C:\Users\User\Desktop\IMG_1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1848"/>
            <a:ext cx="5472608" cy="490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52704"/>
          </a:xfrm>
        </p:spPr>
        <p:txBody>
          <a:bodyPr/>
          <a:lstStyle/>
          <a:p>
            <a:r>
              <a:rPr lang="ru-RU" smtClean="0"/>
              <a:t>        «Тепло родного дома»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2060848"/>
            <a:ext cx="3240359" cy="413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504381" cy="4464496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067944" y="1891186"/>
            <a:ext cx="4680520" cy="444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haroni" pitchFamily="2" charset="-79"/>
              </a:rPr>
              <a:t>         Уважаемый солдат срочной  службы!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700" dirty="0"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haroni" pitchFamily="2" charset="-79"/>
              </a:rPr>
              <a:t>В этот праздничный день поздравляем Вас с Днем защитника Отечества! Мы искренне отдаем дань уважения и признательности российским воинам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haroni" pitchFamily="2" charset="-79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haroni" pitchFamily="2" charset="-79"/>
              </a:rPr>
              <a:t> тем, кто всегда берег и продолжает оберегать нашу Родину. Мы говорим слова благодарности всем Солдатам, кто сегодня преодолевает трудности армейской службы. Вы вносите достойный вклад в укрепление могущества России. День защитника Отечества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haroni" pitchFamily="2" charset="-79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haroni" pitchFamily="2" charset="-79"/>
              </a:rPr>
              <a:t> праздник сильных и мужественных людей, готовых встать на защиту своей страны. Защита своего дома, своей отчизны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haroni" pitchFamily="2" charset="-79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haroni" pitchFamily="2" charset="-79"/>
              </a:rPr>
              <a:t> первейший долг, выполнение которого для каждого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haroni" pitchFamily="2" charset="-79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haroni" pitchFamily="2" charset="-79"/>
              </a:rPr>
              <a:t> дело чести.  Именно поэтому 23 февраля всё больше становится праздником общенародным, днём всех сильных, мужественных, твёрдых духом людей. Любой россиянин, находится ли он на боевом посту или занимается мирным делом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haroni" pitchFamily="2" charset="-79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haroni" pitchFamily="2" charset="-79"/>
              </a:rPr>
              <a:t> прежде всего защитник своей Родины. От Вас, уважаемый защитник Отечества, зависит благополучие страны, безопасность и спокойствие близких людей. Оберегать своих родных и любимых, заботиться о них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haroni" pitchFamily="2" charset="-79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haroni" pitchFamily="2" charset="-79"/>
              </a:rPr>
              <a:t> наша святая обязанность.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haroni" pitchFamily="2" charset="-79"/>
              </a:rPr>
              <a:t>Искренне желаем вам  крепкого здоровья, бодрости духа, уверенности в завтрашнем дне!  От души желаем добра, счастья, согласия и благополучия. Пусть этот праздник отважных и мужественных людей всегда будет мирным и радостным!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haroni" pitchFamily="2" charset="-79"/>
              </a:rPr>
              <a:t>Все жители Упоровского района благодарят Вас за готовность к защите России! Пусть Вами  гордятся родные, близкие, односельчане. Желаем успехов в службе и скорого возвращения домой.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Calibri" pitchFamily="34" charset="0"/>
                <a:cs typeface="Aharoni" pitchFamily="2" charset="-79"/>
              </a:rPr>
              <a:t>                                       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416824" cy="1944216"/>
          </a:xfrm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</a:t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Профилактика правонарушений среди несовершеннолетних</a:t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89138"/>
            <a:ext cx="4176266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User\Desktop\фото 26.02\IMG_1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989138"/>
            <a:ext cx="403383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928826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Любовь к Родине</a:t>
            </a:r>
            <a:r>
              <a:rPr lang="ru-RU" sz="4000" b="1" dirty="0" smtClean="0">
                <a:solidFill>
                  <a:srgbClr val="FF0000"/>
                </a:solidFill>
              </a:rPr>
              <a:t> – </a:t>
            </a:r>
            <a:r>
              <a:rPr lang="ru-RU" sz="4000" b="1" i="1" dirty="0" smtClean="0">
                <a:solidFill>
                  <a:srgbClr val="FF0000"/>
                </a:solidFill>
              </a:rPr>
              <a:t>это проявление патриотизма</a:t>
            </a:r>
            <a:r>
              <a:rPr lang="ru-RU" sz="4000" b="1" dirty="0" smtClean="0">
                <a:solidFill>
                  <a:srgbClr val="FF0000"/>
                </a:solidFill>
              </a:rPr>
              <a:t>, а </a:t>
            </a:r>
            <a:r>
              <a:rPr lang="ru-RU" sz="4000" b="1" i="1" dirty="0" smtClean="0">
                <a:solidFill>
                  <a:srgbClr val="FF0000"/>
                </a:solidFill>
              </a:rPr>
              <a:t>защита Отечества</a:t>
            </a:r>
            <a:r>
              <a:rPr lang="ru-RU" sz="4000" b="1" dirty="0" smtClean="0">
                <a:solidFill>
                  <a:srgbClr val="FF0000"/>
                </a:solidFill>
              </a:rPr>
              <a:t> – это </a:t>
            </a:r>
            <a:r>
              <a:rPr lang="ru-RU" sz="4000" b="1" i="1" dirty="0" smtClean="0">
                <a:solidFill>
                  <a:srgbClr val="FF0000"/>
                </a:solidFill>
              </a:rPr>
              <a:t>долг</a:t>
            </a:r>
            <a:r>
              <a:rPr lang="ru-RU" sz="4000" b="1" dirty="0" smtClean="0">
                <a:solidFill>
                  <a:srgbClr val="FF0000"/>
                </a:solidFill>
              </a:rPr>
              <a:t> и </a:t>
            </a:r>
            <a:r>
              <a:rPr lang="ru-RU" sz="4000" b="1" i="1" dirty="0" smtClean="0">
                <a:solidFill>
                  <a:srgbClr val="FF0000"/>
                </a:solidFill>
              </a:rPr>
              <a:t>обязанность патриота</a:t>
            </a:r>
            <a:r>
              <a:rPr lang="ru-RU" sz="4000" b="1" dirty="0" smtClean="0">
                <a:solidFill>
                  <a:srgbClr val="FF0000"/>
                </a:solidFill>
              </a:rPr>
              <a:t>. </a:t>
            </a:r>
            <a:r>
              <a:rPr lang="ru-RU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2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1071563" y="3071813"/>
            <a:ext cx="73580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entury Gothic" pitchFamily="34" charset="0"/>
              </a:rPr>
              <a:t>Мы уверены, что проведенные мероприятия в рамках Месячника оборонно-массовой и военно-патриотической </a:t>
            </a:r>
            <a:r>
              <a:rPr lang="ru-RU" sz="2000">
                <a:latin typeface="Century Gothic" pitchFamily="34" charset="0"/>
              </a:rPr>
              <a:t>работы </a:t>
            </a:r>
            <a:r>
              <a:rPr lang="ru-RU" sz="2000" smtClean="0">
                <a:latin typeface="Century Gothic" pitchFamily="34" charset="0"/>
              </a:rPr>
              <a:t>служат </a:t>
            </a:r>
            <a:r>
              <a:rPr lang="ru-RU" sz="2000" dirty="0">
                <a:latin typeface="Century Gothic" pitchFamily="34" charset="0"/>
              </a:rPr>
              <a:t>формированию у наших обучающихся патриотических и нравственных качеств на долгие </a:t>
            </a:r>
            <a:r>
              <a:rPr lang="ru-RU" sz="2000" dirty="0" smtClean="0">
                <a:latin typeface="Century Gothic" pitchFamily="34" charset="0"/>
              </a:rPr>
              <a:t>годы.</a:t>
            </a:r>
            <a:endParaRPr lang="ru-RU" sz="2000" dirty="0">
              <a:latin typeface="Century Gothic" pitchFamily="34" charset="0"/>
            </a:endParaRPr>
          </a:p>
        </p:txBody>
      </p:sp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2357438" y="5229225"/>
            <a:ext cx="4500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Gothic" pitchFamily="34" charset="0"/>
              </a:rPr>
              <a:t>           </a:t>
            </a:r>
            <a:br>
              <a:rPr lang="ru-RU">
                <a:latin typeface="Century Gothic" pitchFamily="34" charset="0"/>
              </a:rPr>
            </a:br>
            <a:endParaRPr lang="ru-RU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097587"/>
          </a:xfrm>
        </p:spPr>
        <p:txBody>
          <a:bodyPr>
            <a:normAutofit fontScale="9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48056" indent="-384048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Жизнь общества сегодня ставит серьезнейшие задачи в области воспитания и обучения нового поколения. Государству нужны здоровые, мужественные, смелые, инициативные, дисциплинированные, грамотные люди, которые были бы готовы учиться, работать на его благо ,и  в случае необходимости, встать на его защиту. В работе нашей школы одной из главных задач является воспитание подрастающего поколения. Важнейшая составляющая процесса воспитания – формирование и развитие патриотических чувств. Без наличия этого компонента нельзя говорить о воспитании по-настоящему гармонично развитой личности. </a:t>
            </a:r>
          </a:p>
          <a:p>
            <a:pPr marL="448056" indent="-384048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свете этих задач повышается значимость военно-патриотического воспитания молодежи, так как именно оно должно внести весомый вклад, а в некоторых случаях и решающий вклад в дело подготовки умелых и сильных защитников Родины. 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490662"/>
          </a:xfrm>
        </p:spPr>
        <p:txBody>
          <a:bodyPr/>
          <a:lstStyle/>
          <a:p>
            <a:pPr marL="484188" eaLnBrk="1" hangingPunct="1"/>
            <a:r>
              <a:rPr lang="ru-RU" sz="2800" b="1" smtClean="0">
                <a:solidFill>
                  <a:srgbClr val="FF0000"/>
                </a:solidFill>
              </a:rPr>
              <a:t>План месячника оборонно-массовой и военно-патриотической работы</a:t>
            </a:r>
            <a:r>
              <a:rPr lang="ru-RU" sz="280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525962"/>
          </a:xfrm>
        </p:spPr>
        <p:txBody>
          <a:bodyPr/>
          <a:lstStyle/>
          <a:p>
            <a:pPr eaLnBrk="1" hangingPunct="1"/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Открытие месячника военно-патриотического воспитания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Акция «Территория добра»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Соревнование по гиревому спорту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Соревнования по биатлону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Участие в первенстве Тюменской области по военно-прикладным видам спорта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Военно-патриотическая игра «Зарница» 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Выставка оружия</a:t>
            </a:r>
          </a:p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Фотовыставка «Мой папа хоть не генерал, но тоже службу повидал»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 </a:t>
            </a:r>
            <a:endParaRPr lang="ru-RU" sz="3800" dirty="0" smtClean="0"/>
          </a:p>
          <a:p>
            <a:pPr marL="448056" indent="-38404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448056" indent="-38404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Участие в конкурсе «Люблю тебя, мое Отечество»</a:t>
            </a:r>
          </a:p>
          <a:p>
            <a:pPr marL="448056" indent="-38404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48056" indent="-38404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Участие в районном мероприятии, посвященному 25-летию  вывода ограниченного контингента советских войск из Афганистана.</a:t>
            </a:r>
          </a:p>
          <a:p>
            <a:pPr marL="448056" indent="-38404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48056" indent="-38404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Акция «Помоги ветерану»</a:t>
            </a:r>
          </a:p>
          <a:p>
            <a:pPr marL="448056" indent="-38404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48056" indent="-38404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Районная акция «Тепло родного дома»</a:t>
            </a:r>
          </a:p>
          <a:p>
            <a:pPr marL="448056" indent="-38404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48056" indent="-38404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Художественная композиция «Славим защитников Отечества»</a:t>
            </a:r>
          </a:p>
          <a:p>
            <a:pPr marL="448056" indent="-38404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48056" indent="-38404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Конкурсная программа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 посвященная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Дню защитников Отечества при участии представителей  Упоровского ВОИ</a:t>
            </a:r>
          </a:p>
          <a:p>
            <a:pPr marL="448056" indent="-38404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marL="448056" indent="-38404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Принятие присяги слушателями первого года обучения СПК ДПВС</a:t>
            </a:r>
          </a:p>
          <a:p>
            <a:pPr marL="448056" indent="-384048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sz="9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algn="ctr" eaLnBrk="1" hangingPunct="1"/>
            <a:r>
              <a:rPr lang="ru-RU" sz="2800" smtClean="0">
                <a:solidFill>
                  <a:srgbClr val="C00000"/>
                </a:solidFill>
              </a:rPr>
              <a:t>Результаты Первенства Тюменской области по военно-прикладным видам спорта</a:t>
            </a:r>
          </a:p>
        </p:txBody>
      </p:sp>
      <p:pic>
        <p:nvPicPr>
          <p:cNvPr id="9219" name="Содержимое 8" descr="грамота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92725" y="1844675"/>
            <a:ext cx="3163888" cy="4389438"/>
          </a:xfrm>
        </p:spPr>
      </p:pic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323850" y="1944688"/>
            <a:ext cx="4608513" cy="418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13, 14 февраля 2014 года в г.Заводоуковске прошли соревнования по военно-прикладным видам спорта, в которых наш район представляли слушатели специализированных классов добровольной подготовки к военной службе 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Юные патриоты России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 с.Пятково) - Гайворон Руслан , Шведов Николай, Канунников Владимир, 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БЭСТ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(с.Масали) - Андреев Вадим, 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Витязь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(с.Коркино)-Старков Иван.</a:t>
            </a:r>
            <a:endParaRPr lang="ru-RU" sz="700">
              <a:ea typeface="Calibri" pitchFamily="34" charset="0"/>
              <a:cs typeface="Times New Roman" pitchFamily="18" charset="0"/>
            </a:endParaRPr>
          </a:p>
          <a:p>
            <a:pPr indent="449263" algn="just"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достойно выдержали испытания по силовой гимнастике, по стрельбе из  пневматической винтовки, по гиревому спорту, по лыжным гонкам.</a:t>
            </a:r>
            <a:endParaRPr lang="ru-RU" sz="700"/>
          </a:p>
          <a:p>
            <a:pPr indent="449263" algn="just"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Calibri" pitchFamily="34" charset="0"/>
              </a:rPr>
              <a:t>В личном первенстве Канунников Владимир  занял первое место по лыжным гонкам.</a:t>
            </a:r>
            <a:r>
              <a:rPr lang="ru-RU" sz="1400">
                <a:latin typeface="Times New Roman" pitchFamily="18" charset="0"/>
                <a:ea typeface="Calibri" pitchFamily="34" charset="0"/>
                <a:cs typeface="Calibri" pitchFamily="34" charset="0"/>
              </a:rPr>
              <a:t> Шведов Николай </a:t>
            </a:r>
            <a:r>
              <a:rPr lang="ru-RU" sz="1400">
                <a:latin typeface="Calibri" pitchFamily="34" charset="0"/>
                <a:ea typeface="Calibri" pitchFamily="34" charset="0"/>
                <a:cs typeface="Calibri" pitchFamily="34" charset="0"/>
              </a:rPr>
              <a:t>–</a:t>
            </a:r>
            <a:r>
              <a:rPr lang="ru-RU" sz="1400">
                <a:latin typeface="Times New Roman" pitchFamily="18" charset="0"/>
                <a:ea typeface="Calibri" pitchFamily="34" charset="0"/>
                <a:cs typeface="Calibri" pitchFamily="34" charset="0"/>
              </a:rPr>
              <a:t> бронзовый призер области по лыжным гонкам. Андреев Вадим отличился в соревнованиях по гирям и комбинированным силовым упражнениям. Он сделал 62 толчка за 5 минут. </a:t>
            </a:r>
          </a:p>
          <a:p>
            <a:pPr indent="449263" algn="just"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Calibri" pitchFamily="34" charset="0"/>
              </a:rPr>
              <a:t>Из 17 команд упоровцы стали десятыми. Поздравляем участников первенства!</a:t>
            </a:r>
            <a:r>
              <a:rPr lang="ru-RU" sz="700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188" algn="ctr" eaLnBrk="1" hangingPunct="1"/>
            <a:r>
              <a:rPr lang="ru-RU" sz="2800" smtClean="0">
                <a:solidFill>
                  <a:srgbClr val="FF0000"/>
                </a:solidFill>
              </a:rPr>
              <a:t>Первенство ТО по военно-прикладному многоборью</a:t>
            </a:r>
          </a:p>
        </p:txBody>
      </p:sp>
      <p:pic>
        <p:nvPicPr>
          <p:cNvPr id="10243" name="Picture 3" descr="C:\Users\User\Desktop\фото первенство\IMG_1894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989138"/>
            <a:ext cx="3384302" cy="2160587"/>
          </a:xfrm>
          <a:noFill/>
        </p:spPr>
      </p:pic>
      <p:pic>
        <p:nvPicPr>
          <p:cNvPr id="10244" name="Picture 4" descr="C:\Users\User\Desktop\фото первенство\IMG_18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581525"/>
            <a:ext cx="3383731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C:\Users\User\Desktop\фото первенство\IMG_18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989138"/>
            <a:ext cx="368173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 descr="C:\Users\User\Desktop\фото первенство\IMG_18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508500"/>
            <a:ext cx="370396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</a:t>
            </a:r>
            <a:r>
              <a:rPr lang="ru-RU" sz="4400" dirty="0" smtClean="0">
                <a:solidFill>
                  <a:srgbClr val="FF0000"/>
                </a:solidFill>
              </a:rPr>
              <a:t>Фестиваль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«Люблю тебя, мое Отечество!»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esktop\M2U02445.MPG_snapshot_00.00_[2014.03.03_08.47.04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5445224" cy="4356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    Принятие присяги слушателями СПК ДПВС</a:t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2291" name="Picture 2" descr="C:\Users\User\Desktop\фотографии\IMG_1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700808"/>
            <a:ext cx="6912768" cy="432048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Мероприятие, посвященное 25-летию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вывода советских войск из Афганистана</a:t>
            </a:r>
            <a:r>
              <a:rPr lang="ru-RU" sz="2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2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3315" name="Picture 2" descr="C:\Users\User\Desktop\фотографии\IMG_1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060848"/>
            <a:ext cx="3889102" cy="388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C:\Users\User\Desktop\фотографии\IMG_19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94732" y="2060848"/>
            <a:ext cx="4198444" cy="388910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4396</TotalTime>
  <Words>636</Words>
  <Application>Microsoft Office PowerPoint</Application>
  <PresentationFormat>Экран (4:3)</PresentationFormat>
  <Paragraphs>60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         ПАТРИОТИЧЕСКОЕ ВОСПИТАНИЕ</vt:lpstr>
      <vt:lpstr>Слайд 2</vt:lpstr>
      <vt:lpstr>План месячника оборонно-массовой и военно-патриотической работы.</vt:lpstr>
      <vt:lpstr>Слайд 4</vt:lpstr>
      <vt:lpstr>Результаты Первенства Тюменской области по военно-прикладным видам спорта</vt:lpstr>
      <vt:lpstr>Первенство ТО по военно-прикладному многоборью</vt:lpstr>
      <vt:lpstr>       Фестиваль «Люблю тебя, мое Отечество!»</vt:lpstr>
      <vt:lpstr>    Принятие присяги слушателями СПК ДПВС </vt:lpstr>
      <vt:lpstr>Мероприятие, посвященное 25-летию  вывода советских войск из Афганистана </vt:lpstr>
      <vt:lpstr>                                                                         СПК «Соболь» -  служба                                                                                                                 служба   этикета                     </vt:lpstr>
      <vt:lpstr>           Встреча  с  представителями  ВОИ </vt:lpstr>
      <vt:lpstr>Фотовыставка   «Мой папа хоть не генерал, но тоже службу повидал» </vt:lpstr>
      <vt:lpstr>        «Тепло родного дома» </vt:lpstr>
      <vt:lpstr>                                              Профилактика правонарушений среди несовершеннолетних </vt:lpstr>
      <vt:lpstr>     Любовь к Родине – это проявление патриотизма, а защита Отечества – это долг и обязанность патриота.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Чулпан</dc:creator>
  <cp:lastModifiedBy>User</cp:lastModifiedBy>
  <cp:revision>64</cp:revision>
  <dcterms:created xsi:type="dcterms:W3CDTF">2010-02-21T14:42:58Z</dcterms:created>
  <dcterms:modified xsi:type="dcterms:W3CDTF">2014-03-04T08:26:03Z</dcterms:modified>
</cp:coreProperties>
</file>